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1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01" r:id="rId18"/>
    <p:sldId id="702" r:id="rId19"/>
    <p:sldId id="679" r:id="rId2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2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/>
              <a:t>6</a:t>
            </a: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b="1"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smtClean="0"/>
              <a:t>CẤU TRÚC RẼ NHÁNH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LỆNH if-else-if									</a:t>
            </a:r>
            <a:r>
              <a:rPr lang="en-US" smtClean="0"/>
              <a:t>2-2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Lệnh </a:t>
            </a:r>
            <a:r>
              <a:rPr lang="en-US" smtClean="0">
                <a:solidFill>
                  <a:srgbClr val="FFC000"/>
                </a:solidFill>
              </a:rPr>
              <a:t>if-else-if </a:t>
            </a:r>
            <a:r>
              <a:rPr lang="en-US" altLang="en-US">
                <a:solidFill>
                  <a:srgbClr val="FFC000"/>
                </a:solidFill>
              </a:rPr>
              <a:t>còn</a:t>
            </a:r>
            <a:r>
              <a:rPr lang="en-US" altLang="en-US"/>
              <a:t> được gọi là lệnh </a:t>
            </a:r>
            <a:r>
              <a:rPr lang="en-US" altLang="en-US">
                <a:solidFill>
                  <a:srgbClr val="FFC000"/>
                </a:solidFill>
              </a:rPr>
              <a:t>if-else-if bậc </a:t>
            </a:r>
            <a:r>
              <a:rPr lang="en-US" altLang="en-US" smtClean="0">
                <a:solidFill>
                  <a:srgbClr val="FFC000"/>
                </a:solidFill>
              </a:rPr>
              <a:t>thang</a:t>
            </a:r>
          </a:p>
          <a:p>
            <a:r>
              <a:rPr lang="en-US" altLang="en-US"/>
              <a:t>Các biểu thức được xác định giá trị theo hướng từ trên xuống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933" y="1992573"/>
            <a:ext cx="3585597" cy="4012442"/>
          </a:xfrm>
          <a:prstGeom prst="rect">
            <a:avLst/>
          </a:prstGeom>
        </p:spPr>
      </p:pic>
      <p:pic>
        <p:nvPicPr>
          <p:cNvPr id="3074" name="Picture 2" descr="C:\Users\Quang\AppData\Local\Temp\SNAGHTML58f4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77" y="2021195"/>
            <a:ext cx="4561790" cy="398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155509" y="3111691"/>
            <a:ext cx="1380933" cy="13784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28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 LỒNG NHAU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lồng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 smtClean="0"/>
              <a:t>lệnh</a:t>
            </a:r>
            <a:r>
              <a:rPr lang="en-US" altLang="en-US" dirty="0" smtClean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b="1" dirty="0"/>
              <a:t> </a:t>
            </a:r>
            <a:r>
              <a:rPr lang="en-US" altLang="en-US" dirty="0" err="1" smtClean="0"/>
              <a:t>khác</a:t>
            </a:r>
            <a:endParaRPr lang="en-US" altLang="en-US" dirty="0" smtClean="0"/>
          </a:p>
          <a:p>
            <a:r>
              <a:rPr lang="en-US" altLang="en-US" dirty="0"/>
              <a:t>Trong C,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b="1" dirty="0"/>
              <a:t> </a:t>
            </a:r>
            <a:r>
              <a:rPr lang="en-US" altLang="en-US" dirty="0" err="1"/>
              <a:t>luôn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gần</a:t>
            </a:r>
            <a:r>
              <a:rPr lang="en-US" altLang="en-US" dirty="0"/>
              <a:t> </a:t>
            </a:r>
            <a:r>
              <a:rPr lang="en-US" altLang="en-US" dirty="0" err="1"/>
              <a:t>nhất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khối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else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chưa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if</a:t>
            </a:r>
            <a:r>
              <a:rPr lang="en-US" altLang="en-US" b="1" dirty="0"/>
              <a:t> </a:t>
            </a:r>
            <a:r>
              <a:rPr lang="en-US" altLang="en-US" b="1" dirty="0" err="1">
                <a:solidFill>
                  <a:srgbClr val="FFC000"/>
                </a:solidFill>
              </a:rPr>
              <a:t>nào</a:t>
            </a:r>
            <a:r>
              <a:rPr lang="en-US" altLang="en-US" b="1" dirty="0">
                <a:solidFill>
                  <a:srgbClr val="FFC000"/>
                </a:solidFill>
              </a:rPr>
              <a:t> </a:t>
            </a:r>
            <a:r>
              <a:rPr lang="en-US" altLang="en-US" b="1" dirty="0" err="1">
                <a:solidFill>
                  <a:srgbClr val="FFC000"/>
                </a:solidFill>
              </a:rPr>
              <a:t>khác</a:t>
            </a:r>
            <a:endParaRPr lang="en-US" altLang="en-US" dirty="0" smtClean="0">
              <a:solidFill>
                <a:srgbClr val="FFC000"/>
              </a:solidFill>
            </a:endParaRPr>
          </a:p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56891" indent="0">
              <a:buNone/>
            </a:pPr>
            <a:endParaRPr lang="en-US" dirty="0" smtClean="0"/>
          </a:p>
          <a:p>
            <a:pPr marL="156891" indent="0">
              <a:buNone/>
            </a:pPr>
            <a:endParaRPr lang="en-US" dirty="0"/>
          </a:p>
          <a:p>
            <a:pPr marL="156891" indent="0">
              <a:buNone/>
            </a:pPr>
            <a:endParaRPr lang="en-US" dirty="0" smtClean="0"/>
          </a:p>
          <a:p>
            <a:pPr marL="156891" indent="0">
              <a:buNone/>
            </a:pPr>
            <a:endParaRPr lang="en-US" smtClean="0"/>
          </a:p>
          <a:p>
            <a:pPr marL="15689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>
                <a:solidFill>
                  <a:srgbClr val="FFC000"/>
                </a:solidFill>
              </a:rPr>
              <a:t> if(exp3</a:t>
            </a:r>
            <a:r>
              <a:rPr lang="en-US" altLang="en-US" dirty="0" smtClean="0">
                <a:solidFill>
                  <a:srgbClr val="FFC000"/>
                </a:solidFill>
              </a:rPr>
              <a:t>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Theo </a:t>
            </a:r>
            <a:r>
              <a:rPr lang="en-US" altLang="en-US" dirty="0" err="1">
                <a:solidFill>
                  <a:schemeClr val="tx1"/>
                </a:solidFill>
              </a:rPr>
              <a:t>chuẩn</a:t>
            </a:r>
            <a:r>
              <a:rPr lang="en-US" altLang="en-US" dirty="0">
                <a:solidFill>
                  <a:schemeClr val="tx1"/>
                </a:solidFill>
              </a:rPr>
              <a:t> ANSI,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dịch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hỗ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trợ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nhất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15 </a:t>
            </a:r>
            <a:r>
              <a:rPr lang="en-US" altLang="en-US" dirty="0" err="1">
                <a:solidFill>
                  <a:schemeClr val="tx1"/>
                </a:solidFill>
              </a:rPr>
              <a:t>mức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lồng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nhau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75430" y="2742063"/>
            <a:ext cx="6515552" cy="1981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7983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 LỒNG NHAU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933" y="982741"/>
            <a:ext cx="4581728" cy="5035923"/>
          </a:xfrm>
          <a:prstGeom prst="rect">
            <a:avLst/>
          </a:prstGeom>
        </p:spPr>
      </p:pic>
      <p:pic>
        <p:nvPicPr>
          <p:cNvPr id="4098" name="Picture 2" descr="C:\Users\Quang\AppData\Local\Temp\SNAGHTML60308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235" y="982741"/>
            <a:ext cx="4765298" cy="503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672293" y="1801504"/>
            <a:ext cx="1903888" cy="7233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433682" y="2347415"/>
            <a:ext cx="1063021" cy="9007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572769" y="2783676"/>
            <a:ext cx="1003412" cy="12151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351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switch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switch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bộ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lựa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chọn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hướng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nó</a:t>
            </a:r>
            <a:r>
              <a:rPr lang="en-US" altLang="en-US" dirty="0">
                <a:solidFill>
                  <a:schemeClr val="tx1"/>
                </a:solidFill>
              </a:rPr>
              <a:t> so </a:t>
            </a:r>
            <a:r>
              <a:rPr lang="en-US" altLang="en-US" dirty="0" err="1">
                <a:solidFill>
                  <a:schemeClr val="tx1"/>
                </a:solidFill>
              </a:rPr>
              <a:t>sánh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giá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trị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biểu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với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danh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sách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số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nguyên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hoặc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ký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tự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marL="156891" indent="0">
              <a:buNone/>
            </a:pPr>
            <a:r>
              <a:rPr lang="en-US" altLang="en-US" dirty="0">
                <a:solidFill>
                  <a:schemeClr val="tx1"/>
                </a:solidFill>
              </a:rPr>
              <a:t>Khi </a:t>
            </a:r>
            <a:r>
              <a:rPr lang="en-US" altLang="en-US" dirty="0" err="1">
                <a:solidFill>
                  <a:schemeClr val="tx1"/>
                </a:solidFill>
              </a:rPr>
              <a:t>gặp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sự</a:t>
            </a:r>
            <a:r>
              <a:rPr lang="en-US" altLang="en-US" dirty="0">
                <a:solidFill>
                  <a:schemeClr val="tx1"/>
                </a:solidFill>
              </a:rPr>
              <a:t> so </a:t>
            </a:r>
            <a:r>
              <a:rPr lang="en-US" altLang="en-US" dirty="0" err="1">
                <a:solidFill>
                  <a:schemeClr val="tx1"/>
                </a:solidFill>
              </a:rPr>
              <a:t>sánh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khớp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các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kết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hợp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với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dirty="0" err="1">
                <a:solidFill>
                  <a:schemeClr val="tx1"/>
                </a:solidFill>
              </a:rPr>
              <a:t>hằng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thi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 marL="15689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Cú </a:t>
            </a:r>
            <a:r>
              <a:rPr lang="en-US" dirty="0" err="1" smtClean="0">
                <a:solidFill>
                  <a:schemeClr val="tx1"/>
                </a:solidFill>
              </a:rPr>
              <a:t>pháp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marL="156891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902" y="2344005"/>
            <a:ext cx="3181829" cy="388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0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switch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67" y="1156295"/>
            <a:ext cx="4511741" cy="4998845"/>
          </a:xfrm>
          <a:prstGeom prst="rect">
            <a:avLst/>
          </a:prstGeom>
        </p:spPr>
      </p:pic>
      <p:pic>
        <p:nvPicPr>
          <p:cNvPr id="6146" name="Picture 2" descr="C:\Users\Quang\AppData\Local\Temp\SNAGHTML66cd1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040" y="1156295"/>
            <a:ext cx="4629960" cy="499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5662182" y="2047164"/>
            <a:ext cx="755043" cy="122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225051" y="2565780"/>
            <a:ext cx="1172303" cy="16377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chúng</a:t>
            </a:r>
            <a:r>
              <a:rPr lang="en-US" altLang="en-US" dirty="0"/>
              <a:t> ta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luồng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 smtClean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 </a:t>
            </a:r>
            <a:r>
              <a:rPr lang="en-US" altLang="en-US" dirty="0" err="1"/>
              <a:t>hỗ</a:t>
            </a:r>
            <a:r>
              <a:rPr lang="en-US" altLang="en-US" dirty="0"/>
              <a:t> </a:t>
            </a:r>
            <a:r>
              <a:rPr lang="en-US" altLang="en-US" dirty="0" err="1"/>
              <a:t>trợ</a:t>
            </a:r>
            <a:r>
              <a:rPr lang="en-US" altLang="en-US" dirty="0"/>
              <a:t> </a:t>
            </a:r>
            <a:r>
              <a:rPr lang="en-US" altLang="en-US" dirty="0" err="1"/>
              <a:t>hai</a:t>
            </a:r>
            <a:r>
              <a:rPr lang="en-US" altLang="en-US" dirty="0"/>
              <a:t> </a:t>
            </a:r>
            <a:r>
              <a:rPr lang="en-US" altLang="en-US" dirty="0" err="1"/>
              <a:t>dạng</a:t>
            </a:r>
            <a:r>
              <a:rPr lang="en-US" altLang="en-US" dirty="0"/>
              <a:t>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: if </a:t>
            </a:r>
            <a:r>
              <a:rPr lang="en-US" altLang="en-US" dirty="0" err="1"/>
              <a:t>và</a:t>
            </a:r>
            <a:r>
              <a:rPr lang="en-US" altLang="en-US" dirty="0"/>
              <a:t> switch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lồng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if </a:t>
            </a:r>
            <a:r>
              <a:rPr lang="en-US" altLang="en-US" dirty="0" err="1"/>
              <a:t>khác</a:t>
            </a:r>
            <a:endParaRPr lang="en-US" altLang="en-US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Lệnh</a:t>
            </a:r>
            <a:r>
              <a:rPr lang="en-US" altLang="en-US" dirty="0"/>
              <a:t> switch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đưa</a:t>
            </a:r>
            <a:r>
              <a:rPr lang="en-US" altLang="en-US" dirty="0"/>
              <a:t> </a:t>
            </a:r>
            <a:r>
              <a:rPr lang="en-US" altLang="en-US" dirty="0" err="1"/>
              <a:t>ra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, </a:t>
            </a:r>
            <a:r>
              <a:rPr lang="en-US" altLang="en-US" dirty="0" err="1"/>
              <a:t>nó</a:t>
            </a:r>
            <a:r>
              <a:rPr lang="en-US" altLang="en-US" dirty="0"/>
              <a:t> </a:t>
            </a:r>
            <a:r>
              <a:rPr lang="en-US" altLang="en-US" dirty="0" err="1"/>
              <a:t>kiểm</a:t>
            </a:r>
            <a:r>
              <a:rPr lang="en-US" altLang="en-US" dirty="0"/>
              <a:t> </a:t>
            </a:r>
            <a:r>
              <a:rPr lang="en-US" altLang="en-US" dirty="0" err="1"/>
              <a:t>tra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hằng</a:t>
            </a:r>
            <a:r>
              <a:rPr lang="en-US" altLang="en-US" dirty="0"/>
              <a:t>. </a:t>
            </a: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,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chuyển</a:t>
            </a:r>
            <a:r>
              <a:rPr lang="en-US" altLang="en-US" dirty="0"/>
              <a:t>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6 - Cấu trúc rẽ nhánh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6 - Cấu trúc rẽ nhánh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Tìm hiểu về cấu trúc lựa chọn</a:t>
            </a:r>
          </a:p>
          <a:p>
            <a:pPr lvl="1"/>
            <a:r>
              <a:rPr lang="en-US"/>
              <a:t>Lệnh if </a:t>
            </a:r>
          </a:p>
          <a:p>
            <a:pPr lvl="1"/>
            <a:r>
              <a:rPr lang="en-US"/>
              <a:t>Lệnh if – else</a:t>
            </a:r>
          </a:p>
          <a:p>
            <a:pPr lvl="1"/>
            <a:r>
              <a:rPr lang="en-US"/>
              <a:t>Lệnh nhiều  if</a:t>
            </a:r>
          </a:p>
          <a:p>
            <a:pPr lvl="1"/>
            <a:r>
              <a:rPr lang="en-US"/>
              <a:t>Lệnh  if lồng nhau</a:t>
            </a:r>
          </a:p>
          <a:p>
            <a:pPr lvl="0"/>
            <a:r>
              <a:rPr lang="en-US"/>
              <a:t>Lệnh switch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336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CÂU LỆNH ĐIỀU KIỆN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Các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chúng</a:t>
            </a:r>
            <a:r>
              <a:rPr lang="en-US" altLang="en-US" dirty="0"/>
              <a:t> ta </a:t>
            </a:r>
            <a:r>
              <a:rPr lang="en-US" altLang="en-US" dirty="0" err="1"/>
              <a:t>thay</a:t>
            </a:r>
            <a:r>
              <a:rPr lang="en-US" altLang="en-US" dirty="0"/>
              <a:t>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hướng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 smtClean="0"/>
              <a:t>trình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câu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đúng</a:t>
            </a:r>
            <a:r>
              <a:rPr lang="en-US" altLang="en-US" dirty="0"/>
              <a:t>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en-US" altLang="en-US" dirty="0" err="1" smtClean="0"/>
              <a:t>sai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>
                <a:cs typeface="Times New Roman" panose="02020603050405020304" pitchFamily="18" charset="0"/>
              </a:rPr>
              <a:t>Ví </a:t>
            </a:r>
            <a:r>
              <a:rPr lang="en-US" altLang="en-US" dirty="0" err="1">
                <a:cs typeface="Times New Roman" panose="02020603050405020304" pitchFamily="18" charset="0"/>
              </a:rPr>
              <a:t>dụ</a:t>
            </a:r>
            <a:r>
              <a:rPr lang="en-US" altLang="en-US" dirty="0">
                <a:cs typeface="Times New Roman" panose="02020603050405020304" pitchFamily="18" charset="0"/>
              </a:rPr>
              <a:t>: </a:t>
            </a:r>
            <a:r>
              <a:rPr lang="en-US" altLang="en-US" dirty="0" err="1">
                <a:cs typeface="Times New Roman" panose="02020603050405020304" pitchFamily="18" charset="0"/>
              </a:rPr>
              <a:t>Để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chẵn</a:t>
            </a:r>
            <a:r>
              <a:rPr lang="en-US" altLang="en-US" dirty="0">
                <a:cs typeface="Times New Roman" panose="02020603050405020304" pitchFamily="18" charset="0"/>
              </a:rPr>
              <a:t> hay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lẻ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chúng</a:t>
            </a:r>
            <a:r>
              <a:rPr lang="en-US" altLang="en-US" dirty="0">
                <a:cs typeface="Times New Roman" panose="02020603050405020304" pitchFamily="18" charset="0"/>
              </a:rPr>
              <a:t> ta </a:t>
            </a:r>
            <a:r>
              <a:rPr lang="en-US" altLang="en-US" dirty="0" err="1">
                <a:cs typeface="Times New Roman" panose="02020603050405020304" pitchFamily="18" charset="0"/>
              </a:rPr>
              <a:t>tiến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hành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như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sau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Nhập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vào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một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số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>
                <a:cs typeface="Times New Roman" panose="02020603050405020304" pitchFamily="18" charset="0"/>
              </a:rPr>
              <a:t>Chia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cho</a:t>
            </a:r>
            <a:r>
              <a:rPr lang="en-US" altLang="en-US" dirty="0">
                <a:cs typeface="Times New Roman" panose="02020603050405020304" pitchFamily="18" charset="0"/>
              </a:rPr>
              <a:t> 2 </a:t>
            </a:r>
            <a:r>
              <a:rPr lang="en-US" altLang="en-US" dirty="0" err="1">
                <a:cs typeface="Times New Roman" panose="02020603050405020304" pitchFamily="18" charset="0"/>
              </a:rPr>
              <a:t>để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xác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định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dư</a:t>
            </a:r>
            <a:endParaRPr lang="en-US" altLang="en-US" dirty="0" smtClean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Nếu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0,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“SỐ CHẴN</a:t>
            </a:r>
            <a:r>
              <a:rPr lang="en-US" altLang="en-US" dirty="0" smtClean="0">
                <a:cs typeface="Times New Roman" panose="02020603050405020304" pitchFamily="18" charset="0"/>
              </a:rPr>
              <a:t>”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>
                <a:cs typeface="Times New Roman" panose="02020603050405020304" pitchFamily="18" charset="0"/>
              </a:rPr>
              <a:t>Ngược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lại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dư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không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bằng</a:t>
            </a:r>
            <a:r>
              <a:rPr lang="en-US" altLang="en-US" dirty="0">
                <a:cs typeface="Times New Roman" panose="02020603050405020304" pitchFamily="18" charset="0"/>
              </a:rPr>
              <a:t> 0, </a:t>
            </a:r>
            <a:r>
              <a:rPr lang="en-US" altLang="en-US" dirty="0" err="1">
                <a:cs typeface="Times New Roman" panose="02020603050405020304" pitchFamily="18" charset="0"/>
              </a:rPr>
              <a:t>số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đó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là</a:t>
            </a:r>
            <a:r>
              <a:rPr lang="en-US" altLang="en-US" dirty="0">
                <a:cs typeface="Times New Roman" panose="02020603050405020304" pitchFamily="18" charset="0"/>
              </a:rPr>
              <a:t> “SỐ LẺ”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15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CẤU TRÚC LỰA CHỌN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dirty="0" smtClean="0"/>
              <a:t>C </a:t>
            </a:r>
            <a:r>
              <a:rPr lang="en-US" dirty="0" err="1" smtClean="0"/>
              <a:t>cung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endParaRPr lang="en-US" dirty="0" smtClean="0"/>
          </a:p>
          <a:p>
            <a:pPr marL="15689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590323" y="2018868"/>
            <a:ext cx="4825813" cy="1219200"/>
          </a:xfrm>
          <a:prstGeom prst="wave">
            <a:avLst>
              <a:gd name="adj1" fmla="val 13005"/>
              <a:gd name="adj2" fmla="val 0"/>
            </a:avLst>
          </a:prstGeom>
          <a:ln>
            <a:headEnd/>
            <a:tailEnd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4236" b="0">
              <a:solidFill>
                <a:schemeClr val="folHlink"/>
              </a:solidFill>
            </a:endParaRPr>
          </a:p>
        </p:txBody>
      </p:sp>
      <p:sp>
        <p:nvSpPr>
          <p:cNvPr id="11" name="WordArt 6"/>
          <p:cNvSpPr>
            <a:spLocks noChangeArrowheads="1" noChangeShapeType="1" noTextEdit="1"/>
          </p:cNvSpPr>
          <p:nvPr/>
        </p:nvSpPr>
        <p:spPr bwMode="auto">
          <a:xfrm rot="180460">
            <a:off x="4612263" y="2356211"/>
            <a:ext cx="2885549" cy="544512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20644"/>
                <a:gd name="adj2" fmla="val 0"/>
              </a:avLst>
            </a:prstTxWarp>
          </a:bodyPr>
          <a:lstStyle/>
          <a:p>
            <a:pPr algn="ctr"/>
            <a:r>
              <a:rPr lang="en-US" sz="3177" b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3177" b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if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3590323" y="3488315"/>
            <a:ext cx="4825813" cy="1219200"/>
          </a:xfrm>
          <a:prstGeom prst="wave">
            <a:avLst>
              <a:gd name="adj1" fmla="val 13005"/>
              <a:gd name="adj2" fmla="val 0"/>
            </a:avLst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4236" b="0">
              <a:solidFill>
                <a:schemeClr val="folHlink"/>
              </a:solidFill>
            </a:endParaRPr>
          </a:p>
        </p:txBody>
      </p:sp>
      <p:sp>
        <p:nvSpPr>
          <p:cNvPr id="13" name="WordArt 7"/>
          <p:cNvSpPr>
            <a:spLocks noChangeArrowheads="1" noChangeShapeType="1" noTextEdit="1"/>
          </p:cNvSpPr>
          <p:nvPr/>
        </p:nvSpPr>
        <p:spPr bwMode="auto">
          <a:xfrm rot="180460">
            <a:off x="4366952" y="3768663"/>
            <a:ext cx="3217209" cy="685800"/>
          </a:xfrm>
          <a:prstGeom prst="rect">
            <a:avLst/>
          </a:prstGeom>
        </p:spPr>
        <p:txBody>
          <a:bodyPr wrap="none" fromWordArt="1">
            <a:prstTxWarp prst="textWave1">
              <a:avLst>
                <a:gd name="adj1" fmla="val 20644"/>
                <a:gd name="adj2" fmla="val 0"/>
              </a:avLst>
            </a:prstTxWarp>
          </a:bodyPr>
          <a:lstStyle/>
          <a:p>
            <a:pPr algn="ctr"/>
            <a:r>
              <a:rPr lang="en-US" sz="3177" b="1" kern="10" dirty="0" err="1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 sz="3177" b="1" kern="10" dirty="0">
                <a:ln w="9525">
                  <a:solidFill>
                    <a:schemeClr val="tx2"/>
                  </a:solidFill>
                  <a:round/>
                  <a:headEnd/>
                  <a:tailEnd/>
                </a:ln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switch</a:t>
            </a:r>
          </a:p>
        </p:txBody>
      </p:sp>
    </p:spTree>
    <p:extLst>
      <p:ext uri="{BB962C8B-B14F-4D97-AF65-F5344CB8AC3E}">
        <p14:creationId xmlns:p14="http://schemas.microsoft.com/office/powerpoint/2010/main" val="65161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sz="1765" dirty="0">
                <a:latin typeface="+mn-lt"/>
              </a:rPr>
              <a:t>Cú </a:t>
            </a:r>
            <a:r>
              <a:rPr lang="en-US" sz="1765" dirty="0" err="1">
                <a:latin typeface="+mn-lt"/>
              </a:rPr>
              <a:t>pháp</a:t>
            </a:r>
            <a:endParaRPr lang="en-US" sz="1765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410" y="1237886"/>
            <a:ext cx="3537389" cy="356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10757" y="5223732"/>
            <a:ext cx="8132626" cy="8957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vi-VN" sz="1765" dirty="0"/>
          </a:p>
          <a:p>
            <a:r>
              <a:rPr lang="vi-VN" sz="1765" dirty="0"/>
              <a:t>Nếu biểu thức của lệnh if có giá trị đúng (true), khối lệnh theo sau lệnh  if  được thực thi</a:t>
            </a:r>
          </a:p>
          <a:p>
            <a:pPr algn="ctr"/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284632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141671"/>
            <a:ext cx="5500773" cy="4303787"/>
          </a:xfrm>
          <a:prstGeom prst="rect">
            <a:avLst/>
          </a:prstGeom>
        </p:spPr>
      </p:pic>
      <p:pic>
        <p:nvPicPr>
          <p:cNvPr id="1026" name="Picture 2" descr="C:\Users\Quang\AppData\Local\Temp\SNAGHTML3d7ad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97" y="1141670"/>
            <a:ext cx="4819369" cy="43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V="1">
            <a:off x="5691987" y="1937982"/>
            <a:ext cx="2463822" cy="22791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00616" y="1992574"/>
            <a:ext cx="2831409" cy="23747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33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 - else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109442" lvl="3" indent="0">
              <a:buNone/>
            </a:pPr>
            <a:endParaRPr lang="en-US" sz="2471" dirty="0">
              <a:solidFill>
                <a:srgbClr val="FFC000"/>
              </a:solidFill>
              <a:latin typeface="+mn-lt"/>
            </a:endParaRPr>
          </a:p>
          <a:p>
            <a:pPr marL="459466" lvl="3" indent="-302575">
              <a:spcBef>
                <a:spcPts val="882"/>
              </a:spcBef>
              <a:buFont typeface="Wingdings" panose="05000000000000000000" pitchFamily="2" charset="2"/>
              <a:buChar char="§"/>
            </a:pPr>
            <a:endParaRPr lang="en-US" altLang="en-US" sz="2471" dirty="0">
              <a:solidFill>
                <a:srgbClr val="FFC000"/>
              </a:solidFill>
              <a:latin typeface="+mn-lt"/>
            </a:endParaRPr>
          </a:p>
          <a:p>
            <a:pPr marL="459466" lvl="3" indent="-302575">
              <a:spcBef>
                <a:spcPts val="882"/>
              </a:spcBef>
              <a:buFont typeface="Wingdings" panose="05000000000000000000" pitchFamily="2" charset="2"/>
              <a:buChar char="§"/>
            </a:pPr>
            <a:endParaRPr lang="en-US" altLang="en-US" sz="2471" dirty="0">
              <a:solidFill>
                <a:srgbClr val="FFC000"/>
              </a:solidFill>
              <a:latin typeface="+mn-lt"/>
            </a:endParaRPr>
          </a:p>
          <a:p>
            <a:pPr marL="459466" lvl="3" indent="-302575">
              <a:spcBef>
                <a:spcPts val="882"/>
              </a:spcBef>
              <a:buFont typeface="Wingdings" panose="05000000000000000000" pitchFamily="2" charset="2"/>
              <a:buChar char="§"/>
            </a:pPr>
            <a:endParaRPr lang="en-US" altLang="en-US" sz="2471" smtClean="0">
              <a:solidFill>
                <a:srgbClr val="FFC000"/>
              </a:solidFill>
              <a:latin typeface="+mn-lt"/>
            </a:endParaRPr>
          </a:p>
          <a:p>
            <a:pPr marL="459466" lvl="3" indent="-302575">
              <a:spcBef>
                <a:spcPts val="882"/>
              </a:spcBef>
              <a:buFont typeface="Wingdings" panose="05000000000000000000" pitchFamily="2" charset="2"/>
              <a:buChar char="§"/>
            </a:pPr>
            <a:endParaRPr lang="en-US" altLang="en-US" sz="2471" dirty="0">
              <a:solidFill>
                <a:srgbClr val="FFC000"/>
              </a:solidFill>
              <a:latin typeface="+mn-lt"/>
            </a:endParaRPr>
          </a:p>
          <a:p>
            <a:pPr marL="228600" lvl="3">
              <a:lnSpc>
                <a:spcPct val="110000"/>
              </a:lnSpc>
              <a:spcBef>
                <a:spcPct val="0"/>
              </a:spcBef>
            </a:pPr>
            <a:endParaRPr lang="en-US" altLang="en-US" sz="2400" dirty="0"/>
          </a:p>
          <a:p>
            <a:pPr marL="228600" lvl="3">
              <a:lnSpc>
                <a:spcPct val="110000"/>
              </a:lnSpc>
              <a:spcBef>
                <a:spcPct val="0"/>
              </a:spcBef>
            </a:pPr>
            <a:r>
              <a:rPr lang="en-US" altLang="en-US" sz="2400" dirty="0" err="1"/>
              <a:t>Nếu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biểu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thức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của</a:t>
            </a:r>
            <a:r>
              <a:rPr lang="en-US" altLang="en-US" sz="2400" dirty="0"/>
              <a:t> if </a:t>
            </a:r>
            <a:r>
              <a:rPr lang="en-US" altLang="en-US" sz="2400" dirty="0" err="1"/>
              <a:t>trả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về</a:t>
            </a:r>
            <a:r>
              <a:rPr lang="en-US" altLang="en-US" sz="2400" dirty="0"/>
              <a:t> </a:t>
            </a:r>
            <a:r>
              <a:rPr lang="en-US" altLang="en-US" sz="2400" dirty="0" err="1"/>
              <a:t>giá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trị</a:t>
            </a:r>
            <a:r>
              <a:rPr lang="en-US" altLang="en-US" sz="2400" dirty="0"/>
              <a:t> true, </a:t>
            </a:r>
            <a:r>
              <a:rPr lang="en-US" altLang="en-US" sz="2400" dirty="0" err="1"/>
              <a:t>khối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lệnh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theo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lệnh</a:t>
            </a:r>
            <a:r>
              <a:rPr lang="en-US" altLang="en-US" sz="2400" dirty="0"/>
              <a:t> if </a:t>
            </a:r>
            <a:r>
              <a:rPr lang="en-US" altLang="en-US" sz="2400" dirty="0" err="1"/>
              <a:t>được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thực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</a:t>
            </a:r>
            <a:endParaRPr lang="en-US" altLang="en-US" sz="24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</a:pPr>
            <a:r>
              <a:rPr lang="en-US" altLang="en-US" dirty="0" err="1"/>
              <a:t>Nếu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if </a:t>
            </a:r>
            <a:r>
              <a:rPr lang="en-US" altLang="en-US" b="1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true </a:t>
            </a:r>
            <a:r>
              <a:rPr lang="en-US" altLang="en-US" dirty="0" err="1"/>
              <a:t>thì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theo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else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endParaRPr lang="en-US" altLang="en-US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Tx/>
            </a:pPr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tùy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. </a:t>
            </a:r>
            <a:r>
              <a:rPr lang="en-US" altLang="en-US" dirty="0" err="1"/>
              <a:t>Lệnh</a:t>
            </a:r>
            <a:r>
              <a:rPr lang="en-US" altLang="en-US" dirty="0"/>
              <a:t> else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thi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thức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if </a:t>
            </a:r>
            <a:r>
              <a:rPr lang="en-US" altLang="en-US" dirty="0" err="1"/>
              <a:t>trả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b="1" dirty="0"/>
              <a:t> false</a:t>
            </a:r>
            <a:endParaRPr lang="en-US" sz="2118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31" y="740069"/>
            <a:ext cx="3527889" cy="275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892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VÍ DỤ LỆNH if-else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" y="1332763"/>
            <a:ext cx="4097867" cy="4249171"/>
          </a:xfrm>
          <a:prstGeom prst="rect">
            <a:avLst/>
          </a:prstGeom>
        </p:spPr>
      </p:pic>
      <p:pic>
        <p:nvPicPr>
          <p:cNvPr id="2052" name="Picture 4" descr="C:\Users\Quang\AppData\Local\Temp\SNAGHTML488f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16" y="1332762"/>
            <a:ext cx="4652183" cy="424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90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LỆNH if-else-if									1-2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buNone/>
            </a:pPr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56891" indent="0">
              <a:buNone/>
            </a:pPr>
            <a:r>
              <a:rPr lang="en-US" dirty="0"/>
              <a:t>	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6 - Cấu trúc rẽ nhánh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772" y="1045063"/>
            <a:ext cx="4246547" cy="48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4613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6399</TotalTime>
  <Words>691</Words>
  <Application>Microsoft Office PowerPoint</Application>
  <PresentationFormat>Widescreen</PresentationFormat>
  <Paragraphs>112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6  CẤU TRÚC RẼ NHÁNH</vt:lpstr>
      <vt:lpstr>MỤC TIÊU</vt:lpstr>
      <vt:lpstr>CÂU LỆNH ĐIỀU KIỆN</vt:lpstr>
      <vt:lpstr>CÁC CẤU TRÚC LỰA CHỌN</vt:lpstr>
      <vt:lpstr>LỆNH if</vt:lpstr>
      <vt:lpstr>VÍ DỤ LỆNH if</vt:lpstr>
      <vt:lpstr>LỆNH if - else</vt:lpstr>
      <vt:lpstr>VÍ DỤ LỆNH if-else</vt:lpstr>
      <vt:lpstr>LỆNH if-else-if         1-2</vt:lpstr>
      <vt:lpstr>LỆNH if-else-if         2-2</vt:lpstr>
      <vt:lpstr>LỆNH IF LỒNG NHAU</vt:lpstr>
      <vt:lpstr>VÍ DỤ LỆNH if LỒNG NHAU</vt:lpstr>
      <vt:lpstr>LỆNH switch</vt:lpstr>
      <vt:lpstr>VÍ DỤ LỆNH switch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1952</cp:revision>
  <dcterms:created xsi:type="dcterms:W3CDTF">2018-01-11T08:27:42Z</dcterms:created>
  <dcterms:modified xsi:type="dcterms:W3CDTF">2020-03-26T01:58:44Z</dcterms:modified>
</cp:coreProperties>
</file>